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68" r:id="rId5"/>
    <p:sldId id="264" r:id="rId6"/>
    <p:sldId id="269" r:id="rId7"/>
    <p:sldId id="259" r:id="rId8"/>
    <p:sldId id="263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School Funding Sources FY '23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E-4D17-8202-0AFEC3A923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E-4D17-8202-0AFEC3A923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E-4D17-8202-0AFEC3A923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1E-4D17-8202-0AFEC3A923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1E-4D17-8202-0AFEC3A923A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1E-4D17-8202-0AFEC3A923AB}"/>
              </c:ext>
            </c:extLst>
          </c:dPt>
          <c:dLbls>
            <c:dLbl>
              <c:idx val="0"/>
              <c:layout>
                <c:manualLayout>
                  <c:x val="6.8525809273840767E-4"/>
                  <c:y val="-3.947214931466900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1E-4D17-8202-0AFEC3A923AB}"/>
                </c:ext>
              </c:extLst>
            </c:dLbl>
            <c:dLbl>
              <c:idx val="1"/>
              <c:layout>
                <c:manualLayout>
                  <c:x val="-4.1400832261264987E-3"/>
                  <c:y val="-2.75134681750466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1E-4D17-8202-0AFEC3A923AB}"/>
                </c:ext>
              </c:extLst>
            </c:dLbl>
            <c:dLbl>
              <c:idx val="2"/>
              <c:layout>
                <c:manualLayout>
                  <c:x val="3.1041994750656169E-2"/>
                  <c:y val="-4.27584572761737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1E-4D17-8202-0AFEC3A923AB}"/>
                </c:ext>
              </c:extLst>
            </c:dLbl>
            <c:dLbl>
              <c:idx val="3"/>
              <c:layout>
                <c:manualLayout>
                  <c:x val="-2.0329177602799675E-2"/>
                  <c:y val="-2.83457276173811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1E-4D17-8202-0AFEC3A923AB}"/>
                </c:ext>
              </c:extLst>
            </c:dLbl>
            <c:dLbl>
              <c:idx val="4"/>
              <c:layout>
                <c:manualLayout>
                  <c:x val="-4.9521802252546331E-3"/>
                  <c:y val="3.9496909935361106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1E-4D17-8202-0AFEC3A923AB}"/>
                </c:ext>
              </c:extLst>
            </c:dLbl>
            <c:dLbl>
              <c:idx val="5"/>
              <c:layout>
                <c:manualLayout>
                  <c:x val="-4.0818022747156606E-3"/>
                  <c:y val="1.252187226596675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1E-4D17-8202-0AFEC3A92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Sheet1!$A$9:$D$14</c:f>
              <c:strCache>
                <c:ptCount val="6"/>
                <c:pt idx="0">
                  <c:v>Tuition</c:v>
                </c:pt>
                <c:pt idx="1">
                  <c:v>Tuition Asst.</c:v>
                </c:pt>
                <c:pt idx="2">
                  <c:v>Grants</c:v>
                </c:pt>
                <c:pt idx="3">
                  <c:v>Home &amp; School</c:v>
                </c:pt>
                <c:pt idx="4">
                  <c:v>Other</c:v>
                </c:pt>
                <c:pt idx="5">
                  <c:v>Parish Subsidy</c:v>
                </c:pt>
              </c:strCache>
            </c:strRef>
          </c:cat>
          <c:val>
            <c:numRef>
              <c:f>Sheet1!$E$9:$E$14</c:f>
              <c:numCache>
                <c:formatCode>"$"#,##0_);\("$"#,##0\)</c:formatCode>
                <c:ptCount val="6"/>
                <c:pt idx="0">
                  <c:v>185435.42</c:v>
                </c:pt>
                <c:pt idx="1">
                  <c:v>26081.65</c:v>
                </c:pt>
                <c:pt idx="2">
                  <c:v>194392.86</c:v>
                </c:pt>
                <c:pt idx="3">
                  <c:v>128000</c:v>
                </c:pt>
                <c:pt idx="4">
                  <c:v>26749</c:v>
                </c:pt>
                <c:pt idx="5">
                  <c:v>131544.76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1E-4D17-8202-0AFEC3A92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591582686818285E-2"/>
          <c:y val="0.85775979702802962"/>
          <c:w val="0.92500000000000004"/>
          <c:h val="0.13831073199183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St. Michael's -</a:t>
            </a:r>
            <a:r>
              <a:rPr lang="en-US" baseline="0"/>
              <a:t> Overall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Data!$P$29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Data!$O$30:$O$36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Data!$P$30:$P$36</c:f>
              <c:numCache>
                <c:formatCode>"$"#,##0_);\("$"#,##0\)</c:formatCode>
                <c:ptCount val="7"/>
                <c:pt idx="0">
                  <c:v>817326.31</c:v>
                </c:pt>
                <c:pt idx="1">
                  <c:v>935318.67</c:v>
                </c:pt>
                <c:pt idx="2">
                  <c:v>928270.4800000001</c:v>
                </c:pt>
                <c:pt idx="3">
                  <c:v>918378.77000000014</c:v>
                </c:pt>
                <c:pt idx="4">
                  <c:v>1001255.5800000001</c:v>
                </c:pt>
                <c:pt idx="5">
                  <c:v>1141697.8899999999</c:v>
                </c:pt>
                <c:pt idx="6" formatCode="&quot;$&quot;#,##0">
                  <c:v>1131845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89-4BCF-B131-F954583ED55C}"/>
            </c:ext>
          </c:extLst>
        </c:ser>
        <c:ser>
          <c:idx val="1"/>
          <c:order val="1"/>
          <c:tx>
            <c:strRef>
              <c:f>Data!$Q$29</c:f>
              <c:strCache>
                <c:ptCount val="1"/>
                <c:pt idx="0">
                  <c:v>Costs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Data!$O$30:$O$36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Data!$Q$30:$Q$36</c:f>
              <c:numCache>
                <c:formatCode>"$"#,##0_);\("$"#,##0\)</c:formatCode>
                <c:ptCount val="7"/>
                <c:pt idx="0">
                  <c:v>822746.63</c:v>
                </c:pt>
                <c:pt idx="1">
                  <c:v>956253.61999999976</c:v>
                </c:pt>
                <c:pt idx="2">
                  <c:v>878426.19</c:v>
                </c:pt>
                <c:pt idx="3">
                  <c:v>939803.67</c:v>
                </c:pt>
                <c:pt idx="4">
                  <c:v>1002062.4600000001</c:v>
                </c:pt>
                <c:pt idx="5">
                  <c:v>1189297.3900000001</c:v>
                </c:pt>
                <c:pt idx="6" formatCode="&quot;$&quot;#,##0">
                  <c:v>1131371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89-4BCF-B131-F954583ED55C}"/>
            </c:ext>
          </c:extLst>
        </c:ser>
        <c:ser>
          <c:idx val="2"/>
          <c:order val="2"/>
          <c:tx>
            <c:strRef>
              <c:f>Data!$R$29</c:f>
              <c:strCache>
                <c:ptCount val="1"/>
                <c:pt idx="0">
                  <c:v>Labor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Data!$O$30:$O$36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Data!$R$30:$R$36</c:f>
              <c:numCache>
                <c:formatCode>"$"#,##0</c:formatCode>
                <c:ptCount val="7"/>
                <c:pt idx="0">
                  <c:v>553349.82999999996</c:v>
                </c:pt>
                <c:pt idx="1">
                  <c:v>652143.53</c:v>
                </c:pt>
                <c:pt idx="2">
                  <c:v>665246.53</c:v>
                </c:pt>
                <c:pt idx="3">
                  <c:v>671226.43</c:v>
                </c:pt>
                <c:pt idx="4">
                  <c:v>726002.43</c:v>
                </c:pt>
                <c:pt idx="5">
                  <c:v>775970.06</c:v>
                </c:pt>
                <c:pt idx="6">
                  <c:v>796758.12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89-4BCF-B131-F954583ED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8692208"/>
        <c:axId val="688692928"/>
      </c:lineChart>
      <c:catAx>
        <c:axId val="68869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692928"/>
        <c:crosses val="autoZero"/>
        <c:auto val="1"/>
        <c:lblAlgn val="ctr"/>
        <c:lblOffset val="100"/>
        <c:noMultiLvlLbl val="0"/>
      </c:catAx>
      <c:valAx>
        <c:axId val="68869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69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St. Michael's</a:t>
            </a:r>
            <a:r>
              <a:rPr lang="en-US" baseline="0"/>
              <a:t> School Enrollment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Sheet1!$A$11</c:f>
              <c:strCache>
                <c:ptCount val="1"/>
                <c:pt idx="0">
                  <c:v>Student Body 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Sheet1!$B$1:$J$1</c:f>
              <c:strCache>
                <c:ptCount val="7"/>
                <c:pt idx="0">
                  <c:v>FY '17-18</c:v>
                </c:pt>
                <c:pt idx="1">
                  <c:v>FY '18-19</c:v>
                </c:pt>
                <c:pt idx="2">
                  <c:v>FY '19-20</c:v>
                </c:pt>
                <c:pt idx="3">
                  <c:v>FY '20-21</c:v>
                </c:pt>
                <c:pt idx="4">
                  <c:v>FY '21-22</c:v>
                </c:pt>
                <c:pt idx="5">
                  <c:v>FY '22-23</c:v>
                </c:pt>
                <c:pt idx="6">
                  <c:v>FY '23-24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7"/>
                <c:pt idx="0">
                  <c:v>74</c:v>
                </c:pt>
                <c:pt idx="1">
                  <c:v>85</c:v>
                </c:pt>
                <c:pt idx="2">
                  <c:v>84</c:v>
                </c:pt>
                <c:pt idx="3">
                  <c:v>72</c:v>
                </c:pt>
                <c:pt idx="4">
                  <c:v>84</c:v>
                </c:pt>
                <c:pt idx="5">
                  <c:v>86</c:v>
                </c:pt>
                <c:pt idx="6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2E-420F-8BBA-6A8400CB48EC}"/>
            </c:ext>
          </c:extLst>
        </c:ser>
        <c:ser>
          <c:idx val="1"/>
          <c:order val="1"/>
          <c:tx>
            <c:strRef>
              <c:f>Sheet1!$A$12</c:f>
              <c:strCache>
                <c:ptCount val="1"/>
                <c:pt idx="0">
                  <c:v>Preschool 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Sheet1!$B$1:$J$1</c:f>
              <c:strCache>
                <c:ptCount val="7"/>
                <c:pt idx="0">
                  <c:v>FY '17-18</c:v>
                </c:pt>
                <c:pt idx="1">
                  <c:v>FY '18-19</c:v>
                </c:pt>
                <c:pt idx="2">
                  <c:v>FY '19-20</c:v>
                </c:pt>
                <c:pt idx="3">
                  <c:v>FY '20-21</c:v>
                </c:pt>
                <c:pt idx="4">
                  <c:v>FY '21-22</c:v>
                </c:pt>
                <c:pt idx="5">
                  <c:v>FY '22-23</c:v>
                </c:pt>
                <c:pt idx="6">
                  <c:v>FY '23-24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7"/>
                <c:pt idx="0">
                  <c:v>30</c:v>
                </c:pt>
                <c:pt idx="1">
                  <c:v>35</c:v>
                </c:pt>
                <c:pt idx="2">
                  <c:v>35</c:v>
                </c:pt>
                <c:pt idx="3">
                  <c:v>18</c:v>
                </c:pt>
                <c:pt idx="4">
                  <c:v>19</c:v>
                </c:pt>
                <c:pt idx="5">
                  <c:v>22</c:v>
                </c:pt>
                <c:pt idx="6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2E-420F-8BBA-6A8400CB48EC}"/>
            </c:ext>
          </c:extLst>
        </c:ser>
        <c:ser>
          <c:idx val="2"/>
          <c:order val="2"/>
          <c:tx>
            <c:strRef>
              <c:f>Sheet1!$A$13</c:f>
              <c:strCache>
                <c:ptCount val="1"/>
                <c:pt idx="0">
                  <c:v>Kindergarten-6th Grade 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Sheet1!$B$1:$J$1</c:f>
              <c:strCache>
                <c:ptCount val="7"/>
                <c:pt idx="0">
                  <c:v>FY '17-18</c:v>
                </c:pt>
                <c:pt idx="1">
                  <c:v>FY '18-19</c:v>
                </c:pt>
                <c:pt idx="2">
                  <c:v>FY '19-20</c:v>
                </c:pt>
                <c:pt idx="3">
                  <c:v>FY '20-21</c:v>
                </c:pt>
                <c:pt idx="4">
                  <c:v>FY '21-22</c:v>
                </c:pt>
                <c:pt idx="5">
                  <c:v>FY '22-23</c:v>
                </c:pt>
                <c:pt idx="6">
                  <c:v>FY '23-24</c:v>
                </c:pt>
              </c:strCache>
            </c:strRef>
          </c:cat>
          <c:val>
            <c:numRef>
              <c:f>Sheet1!$B$13:$J$13</c:f>
              <c:numCache>
                <c:formatCode>General</c:formatCode>
                <c:ptCount val="7"/>
                <c:pt idx="0">
                  <c:v>44</c:v>
                </c:pt>
                <c:pt idx="1">
                  <c:v>50</c:v>
                </c:pt>
                <c:pt idx="2">
                  <c:v>49</c:v>
                </c:pt>
                <c:pt idx="3">
                  <c:v>54</c:v>
                </c:pt>
                <c:pt idx="4">
                  <c:v>65</c:v>
                </c:pt>
                <c:pt idx="5">
                  <c:v>64</c:v>
                </c:pt>
                <c:pt idx="6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2E-420F-8BBA-6A8400CB4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8017680"/>
        <c:axId val="738018040"/>
      </c:lineChart>
      <c:catAx>
        <c:axId val="73801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018040"/>
        <c:crosses val="autoZero"/>
        <c:auto val="1"/>
        <c:lblAlgn val="ctr"/>
        <c:lblOffset val="100"/>
        <c:noMultiLvlLbl val="0"/>
      </c:catAx>
      <c:valAx>
        <c:axId val="73801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01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Offertories - Reg.</a:t>
            </a:r>
            <a:r>
              <a:rPr lang="en-US" baseline="0"/>
              <a:t> and cash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684949688475485E-2"/>
          <c:y val="2.9348900809929527E-2"/>
          <c:w val="0.89651336620675159"/>
          <c:h val="0.55562217313558426"/>
        </c:manualLayout>
      </c:layout>
      <c:lineChart>
        <c:grouping val="standard"/>
        <c:varyColors val="0"/>
        <c:ser>
          <c:idx val="0"/>
          <c:order val="0"/>
          <c:tx>
            <c:strRef>
              <c:f>Data!$A$77</c:f>
              <c:strCache>
                <c:ptCount val="1"/>
                <c:pt idx="0">
                  <c:v>Avg. FY '17 thru '23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Data!$B$76:$M$76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Data!$B$77:$M$77</c:f>
              <c:numCache>
                <c:formatCode>"$"#,##0_);\("$"#,##0\)</c:formatCode>
                <c:ptCount val="12"/>
                <c:pt idx="0">
                  <c:v>41273.778571428564</c:v>
                </c:pt>
                <c:pt idx="1">
                  <c:v>42675.814285714288</c:v>
                </c:pt>
                <c:pt idx="2">
                  <c:v>37962.58142857143</c:v>
                </c:pt>
                <c:pt idx="3">
                  <c:v>38315.971428571429</c:v>
                </c:pt>
                <c:pt idx="4">
                  <c:v>36453.142857142862</c:v>
                </c:pt>
                <c:pt idx="5">
                  <c:v>37838.72714285714</c:v>
                </c:pt>
                <c:pt idx="6">
                  <c:v>38954.737142857142</c:v>
                </c:pt>
                <c:pt idx="7">
                  <c:v>33349.775714285715</c:v>
                </c:pt>
                <c:pt idx="8">
                  <c:v>34403.212857142862</c:v>
                </c:pt>
                <c:pt idx="9">
                  <c:v>43624.191428571423</c:v>
                </c:pt>
                <c:pt idx="10">
                  <c:v>39990.887142857144</c:v>
                </c:pt>
                <c:pt idx="11">
                  <c:v>39817.211428571427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34-45F4-9D51-69125CEE1F36}"/>
            </c:ext>
          </c:extLst>
        </c:ser>
        <c:ser>
          <c:idx val="1"/>
          <c:order val="1"/>
          <c:tx>
            <c:strRef>
              <c:f>Data!$A$78</c:f>
              <c:strCache>
                <c:ptCount val="1"/>
                <c:pt idx="0">
                  <c:v>Budget FY '24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Data!$B$76:$M$76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Data!$B$78:$M$78</c:f>
              <c:numCache>
                <c:formatCode>"$"#,##0_);\("$"#,##0\)</c:formatCode>
                <c:ptCount val="12"/>
                <c:pt idx="0">
                  <c:v>43524.620436627534</c:v>
                </c:pt>
                <c:pt idx="1">
                  <c:v>45003.115365248508</c:v>
                </c:pt>
                <c:pt idx="2">
                  <c:v>40032.849054846003</c:v>
                </c:pt>
                <c:pt idx="3">
                  <c:v>40405.510976009362</c:v>
                </c:pt>
                <c:pt idx="4">
                  <c:v>38441.094115807966</c:v>
                </c:pt>
                <c:pt idx="5">
                  <c:v>39902.24044662674</c:v>
                </c:pt>
                <c:pt idx="6">
                  <c:v>41079.111412521437</c:v>
                </c:pt>
                <c:pt idx="7">
                  <c:v>35168.486623993253</c:v>
                </c:pt>
                <c:pt idx="8">
                  <c:v>36279.372357834021</c:v>
                </c:pt>
                <c:pt idx="9">
                  <c:v>46003.211712186909</c:v>
                </c:pt>
                <c:pt idx="10">
                  <c:v>42171.767259074586</c:v>
                </c:pt>
                <c:pt idx="11">
                  <c:v>41988.620239223615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34-45F4-9D51-69125CEE1F36}"/>
            </c:ext>
          </c:extLst>
        </c:ser>
        <c:ser>
          <c:idx val="2"/>
          <c:order val="2"/>
          <c:tx>
            <c:strRef>
              <c:f>Data!$A$79</c:f>
              <c:strCache>
                <c:ptCount val="1"/>
                <c:pt idx="0">
                  <c:v>Actual FY '24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Data!$B$76:$M$76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Data!$B$79:$M$79</c:f>
              <c:numCache>
                <c:formatCode>"$"#,##0</c:formatCode>
                <c:ptCount val="12"/>
                <c:pt idx="0">
                  <c:v>50617.29</c:v>
                </c:pt>
                <c:pt idx="1">
                  <c:v>39467.449999999997</c:v>
                </c:pt>
                <c:pt idx="2">
                  <c:v>36061</c:v>
                </c:pt>
                <c:pt idx="3">
                  <c:v>41740.75</c:v>
                </c:pt>
                <c:pt idx="4">
                  <c:v>31305.02</c:v>
                </c:pt>
                <c:pt idx="5">
                  <c:v>37519.870000000003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34-45F4-9D51-69125CEE1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732952"/>
        <c:axId val="867729352"/>
      </c:lineChart>
      <c:catAx>
        <c:axId val="867732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729352"/>
        <c:crosses val="autoZero"/>
        <c:auto val="1"/>
        <c:lblAlgn val="ctr"/>
        <c:lblOffset val="100"/>
        <c:noMultiLvlLbl val="0"/>
      </c:catAx>
      <c:valAx>
        <c:axId val="867729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7732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Monthly Mass Attendence</a:t>
            </a:r>
          </a:p>
        </c:rich>
      </c:tx>
      <c:layout>
        <c:manualLayout>
          <c:xMode val="edge"/>
          <c:yMode val="edge"/>
          <c:x val="0.335011197935024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352039338203632E-2"/>
          <c:y val="2.5938699811283921E-2"/>
          <c:w val="0.87821391192230491"/>
          <c:h val="0.60725673753590714"/>
        </c:manualLayout>
      </c:layout>
      <c:lineChart>
        <c:grouping val="standard"/>
        <c:varyColors val="0"/>
        <c:ser>
          <c:idx val="0"/>
          <c:order val="0"/>
          <c:tx>
            <c:strRef>
              <c:f>Data!$Q$274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Data!$O$275:$O$286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Data!$Q$275:$Q$286</c:f>
              <c:numCache>
                <c:formatCode>0</c:formatCode>
                <c:ptCount val="12"/>
                <c:pt idx="0">
                  <c:v>968</c:v>
                </c:pt>
                <c:pt idx="1">
                  <c:v>781</c:v>
                </c:pt>
                <c:pt idx="2">
                  <c:v>1012</c:v>
                </c:pt>
                <c:pt idx="3">
                  <c:v>1104</c:v>
                </c:pt>
                <c:pt idx="4">
                  <c:v>1793</c:v>
                </c:pt>
                <c:pt idx="5">
                  <c:v>1483</c:v>
                </c:pt>
                <c:pt idx="6">
                  <c:v>1932</c:v>
                </c:pt>
                <c:pt idx="7">
                  <c:v>2218</c:v>
                </c:pt>
                <c:pt idx="8">
                  <c:v>1659</c:v>
                </c:pt>
                <c:pt idx="9">
                  <c:v>1700</c:v>
                </c:pt>
                <c:pt idx="10">
                  <c:v>1362</c:v>
                </c:pt>
                <c:pt idx="11">
                  <c:v>1585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1D-4883-BE72-4377214A56B9}"/>
            </c:ext>
          </c:extLst>
        </c:ser>
        <c:ser>
          <c:idx val="1"/>
          <c:order val="1"/>
          <c:tx>
            <c:strRef>
              <c:f>Data!$R$274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Data!$O$275:$O$286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Data!$R$275:$R$286</c:f>
              <c:numCache>
                <c:formatCode>0</c:formatCode>
                <c:ptCount val="12"/>
                <c:pt idx="0">
                  <c:v>1247</c:v>
                </c:pt>
                <c:pt idx="1">
                  <c:v>1167</c:v>
                </c:pt>
                <c:pt idx="2">
                  <c:v>1228</c:v>
                </c:pt>
                <c:pt idx="3">
                  <c:v>1807</c:v>
                </c:pt>
                <c:pt idx="4">
                  <c:v>2355</c:v>
                </c:pt>
                <c:pt idx="5">
                  <c:v>1918</c:v>
                </c:pt>
                <c:pt idx="6">
                  <c:v>2155</c:v>
                </c:pt>
                <c:pt idx="7">
                  <c:v>2114</c:v>
                </c:pt>
                <c:pt idx="8">
                  <c:v>1792</c:v>
                </c:pt>
                <c:pt idx="9">
                  <c:v>1961</c:v>
                </c:pt>
                <c:pt idx="10">
                  <c:v>1429</c:v>
                </c:pt>
                <c:pt idx="11">
                  <c:v>1511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1D-4883-BE72-4377214A56B9}"/>
            </c:ext>
          </c:extLst>
        </c:ser>
        <c:ser>
          <c:idx val="2"/>
          <c:order val="2"/>
          <c:tx>
            <c:strRef>
              <c:f>Data!$P$274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Data!$P$275:$P$286</c:f>
              <c:numCache>
                <c:formatCode>0</c:formatCode>
                <c:ptCount val="12"/>
                <c:pt idx="0">
                  <c:v>1827</c:v>
                </c:pt>
                <c:pt idx="1">
                  <c:v>1750</c:v>
                </c:pt>
                <c:pt idx="2">
                  <c:v>1751</c:v>
                </c:pt>
                <c:pt idx="3">
                  <c:v>2915</c:v>
                </c:pt>
                <c:pt idx="4">
                  <c:v>2816</c:v>
                </c:pt>
                <c:pt idx="5">
                  <c:v>2607</c:v>
                </c:pt>
                <c:pt idx="6">
                  <c:v>3997</c:v>
                </c:pt>
                <c:pt idx="7">
                  <c:v>2824</c:v>
                </c:pt>
                <c:pt idx="8">
                  <c:v>2725</c:v>
                </c:pt>
                <c:pt idx="9">
                  <c:v>2701</c:v>
                </c:pt>
                <c:pt idx="10">
                  <c:v>1982</c:v>
                </c:pt>
                <c:pt idx="11">
                  <c:v>2240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D-4883-BE72-4377214A56B9}"/>
            </c:ext>
          </c:extLst>
        </c:ser>
        <c:ser>
          <c:idx val="3"/>
          <c:order val="3"/>
          <c:tx>
            <c:strRef>
              <c:f>Data!$S$274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Data!$S$275:$S$286</c:f>
              <c:numCache>
                <c:formatCode>0</c:formatCode>
                <c:ptCount val="12"/>
                <c:pt idx="0">
                  <c:v>1670</c:v>
                </c:pt>
                <c:pt idx="1">
                  <c:v>1353</c:v>
                </c:pt>
                <c:pt idx="2">
                  <c:v>1662.4666666666667</c:v>
                </c:pt>
                <c:pt idx="3">
                  <c:v>2608</c:v>
                </c:pt>
                <c:pt idx="4">
                  <c:v>2190</c:v>
                </c:pt>
                <c:pt idx="5">
                  <c:v>1984</c:v>
                </c:pt>
                <c:pt idx="6">
                  <c:v>2895</c:v>
                </c:pt>
                <c:pt idx="7">
                  <c:v>2140</c:v>
                </c:pt>
                <c:pt idx="8">
                  <c:v>1854</c:v>
                </c:pt>
                <c:pt idx="9">
                  <c:v>2032</c:v>
                </c:pt>
                <c:pt idx="10">
                  <c:v>1598</c:v>
                </c:pt>
                <c:pt idx="11">
                  <c:v>2652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D-4883-BE72-4377214A56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7310648"/>
        <c:axId val="837310320"/>
      </c:lineChart>
      <c:catAx>
        <c:axId val="83731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310320"/>
        <c:crosses val="autoZero"/>
        <c:auto val="1"/>
        <c:lblAlgn val="ctr"/>
        <c:lblOffset val="100"/>
        <c:noMultiLvlLbl val="0"/>
      </c:catAx>
      <c:valAx>
        <c:axId val="83731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731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Monthly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25371828521428E-2"/>
          <c:y val="0.19486111111111112"/>
          <c:w val="0.8775301837270341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Data!$O$288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Data!$P$274:$S$274</c:f>
              <c:numCache>
                <c:formatCode>General</c:formatCode>
                <c:ptCount val="4"/>
                <c:pt idx="0">
                  <c:v>2017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Data!$P$288:$S$288</c:f>
              <c:numCache>
                <c:formatCode>0</c:formatCode>
                <c:ptCount val="4"/>
                <c:pt idx="0">
                  <c:v>2511.25</c:v>
                </c:pt>
                <c:pt idx="1">
                  <c:v>1466.4166666666667</c:v>
                </c:pt>
                <c:pt idx="2">
                  <c:v>1723.6666666666667</c:v>
                </c:pt>
                <c:pt idx="3">
                  <c:v>2053.2055555555557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57-4210-8543-5298281A5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5126896"/>
        <c:axId val="875134096"/>
      </c:barChart>
      <c:catAx>
        <c:axId val="87512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134096"/>
        <c:crosses val="autoZero"/>
        <c:auto val="1"/>
        <c:lblAlgn val="ctr"/>
        <c:lblOffset val="100"/>
        <c:noMultiLvlLbl val="0"/>
      </c:catAx>
      <c:valAx>
        <c:axId val="87513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512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9957-15DB-6914-A24B-30CED43D2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BCA00-A712-3ADB-E904-008711A5A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60AA-4179-51C6-E16D-E95BBCC4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E46CE-AB75-CABC-DE11-9B0BBDE0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EC0DF-1A92-4DA6-0F94-7345509F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0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7201-CAD6-EFE3-3492-9DD6E171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9BD21-D6F6-117D-915C-62B1F98A8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B3D0-BAE7-704D-046E-32367A95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BF0CD-85A3-86AE-51F0-B41E2A11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8617-C2E5-3AC8-B4F1-7F6F18E3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8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866C1-074E-18C7-E0F7-82B5DD5C2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867C1-0B22-3003-05AD-2E69DF2A2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3A29-2C62-324D-7851-056AB75D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A7C38-3E2C-A4D8-5CDF-A280D8F6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21ED7-8B07-3E45-3D4E-6DECCCBA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D6A8-3B23-E584-9097-1A89D612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03CC-F614-9131-0B6C-91DD836E8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EFE26-6BBA-23EB-6E22-A662E135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146C5-9BC9-023C-2424-7298B9F45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768F1-22C4-79A6-528E-6C9ED37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2385-9C47-3A88-65AD-E8EAD1BC1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30EBD-585F-C070-C540-FC9E0B96C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4B9EB-56CB-1C5C-D302-D62F45AB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10C0-ED89-C415-BFBA-0846DF08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9E134-94AA-48B1-611E-23BE12F0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8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9728-1ED6-2AD2-8C1E-D6603AA1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1F158-ACBF-7C28-52E4-081B77D1B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37CB2-A113-0581-4676-38B9C9810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77A00-F3CB-A43C-1692-4099CA3F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2EA95-A183-985D-5BD6-79890C32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B0618-1EC0-9996-7C40-60989FB3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1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10CF-09EE-C392-E43B-E792E076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90220-398E-0122-1813-2EC0CE9A0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055BB-1F8E-AE15-5E39-652F204EB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16D874-EDAF-11B0-919E-65A47FB26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FD7B3-729F-4035-62C4-11DC0EEC4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C028B-AAE3-1602-75E0-2675DB78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98DEE-CB34-0B56-E909-B248DF88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AD8D87-8CEC-226F-2310-8D37DA18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A1809-BD67-48AC-B971-8A37DB2D7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1C092-22E9-709B-4CCB-48468DA2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D2729-803D-924A-93FC-763F6978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02D87-4936-CF24-41C6-11CC3A758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3FD197-F4D7-9902-D492-06AEF27E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94ED2-C4EF-0C9D-076A-9BC908C6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54705-B4E4-5FE6-CB64-ADD90511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4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5C68-CA7B-231F-395C-8FFEB4D5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3926-BF0E-EFFD-FBFA-428145275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AF2A5-3936-D604-DCA0-207FE3E5C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5DBED-C511-6392-2079-2B7B1F26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80C90-9EC0-1588-AA0F-06D77754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810A7-E25F-17E2-23F9-9A7CD657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5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67ED-6BCF-F5FF-E260-4DA5A366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FC0B84-A940-852F-1A7F-797F83F6E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2BCE7-2741-82F6-2B63-5C7B57A9B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23D66-A0CF-24A4-2362-CE271D95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E1749-D382-8547-2383-600B1AF3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D127C-9016-515F-F076-03380919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2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C1FBC-B98A-AC8A-4F56-2D8D2C70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04F57-0F21-30EE-34B6-8895D96EE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A6524-6DEB-55C3-C68B-E26DE3600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7A605-185E-42E0-AC76-1D46A6A0C286}" type="datetimeFigureOut">
              <a:rPr lang="en-US" smtClean="0"/>
              <a:t>2/19/24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22327-CEAE-35CD-AE6A-3A9CE0C2D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98B6-493B-CD54-6437-87A540272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A4DD-94DF-45D2-8F0C-6312EFA9F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045EB3-FB82-09FC-1DF6-35DB25EAE8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St. Michael The Archangel</a:t>
            </a:r>
            <a:br>
              <a:rPr lang="en-US" dirty="0"/>
            </a:br>
            <a:r>
              <a:rPr lang="en-US" dirty="0"/>
              <a:t>Home and School Parents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CF3C07-B78E-A048-63C3-03C6D775A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Review</a:t>
            </a:r>
          </a:p>
          <a:p>
            <a:r>
              <a:rPr lang="en-US" dirty="0"/>
              <a:t>February 13, 2024</a:t>
            </a:r>
          </a:p>
        </p:txBody>
      </p:sp>
    </p:spTree>
    <p:extLst>
      <p:ext uri="{BB962C8B-B14F-4D97-AF65-F5344CB8AC3E}">
        <p14:creationId xmlns:p14="http://schemas.microsoft.com/office/powerpoint/2010/main" val="333005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13D7-FAC4-946F-1449-A04991BC2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Giving (Offertory) Demographics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B33060-995B-A61F-7A40-C334E9D9BD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213639"/>
              </p:ext>
            </p:extLst>
          </p:nvPr>
        </p:nvGraphicFramePr>
        <p:xfrm>
          <a:off x="838200" y="1870746"/>
          <a:ext cx="9127922" cy="3565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852">
                  <a:extLst>
                    <a:ext uri="{9D8B030D-6E8A-4147-A177-3AD203B41FA5}">
                      <a16:colId xmlns:a16="http://schemas.microsoft.com/office/drawing/2014/main" val="1604836628"/>
                    </a:ext>
                  </a:extLst>
                </a:gridCol>
                <a:gridCol w="1680066">
                  <a:extLst>
                    <a:ext uri="{9D8B030D-6E8A-4147-A177-3AD203B41FA5}">
                      <a16:colId xmlns:a16="http://schemas.microsoft.com/office/drawing/2014/main" val="343251158"/>
                    </a:ext>
                  </a:extLst>
                </a:gridCol>
                <a:gridCol w="1322887">
                  <a:extLst>
                    <a:ext uri="{9D8B030D-6E8A-4147-A177-3AD203B41FA5}">
                      <a16:colId xmlns:a16="http://schemas.microsoft.com/office/drawing/2014/main" val="1487046636"/>
                    </a:ext>
                  </a:extLst>
                </a:gridCol>
                <a:gridCol w="1322887">
                  <a:extLst>
                    <a:ext uri="{9D8B030D-6E8A-4147-A177-3AD203B41FA5}">
                      <a16:colId xmlns:a16="http://schemas.microsoft.com/office/drawing/2014/main" val="3803776716"/>
                    </a:ext>
                  </a:extLst>
                </a:gridCol>
                <a:gridCol w="1309659">
                  <a:extLst>
                    <a:ext uri="{9D8B030D-6E8A-4147-A177-3AD203B41FA5}">
                      <a16:colId xmlns:a16="http://schemas.microsoft.com/office/drawing/2014/main" val="4269100037"/>
                    </a:ext>
                  </a:extLst>
                </a:gridCol>
                <a:gridCol w="1309659">
                  <a:extLst>
                    <a:ext uri="{9D8B030D-6E8A-4147-A177-3AD203B41FA5}">
                      <a16:colId xmlns:a16="http://schemas.microsoft.com/office/drawing/2014/main" val="2555820894"/>
                    </a:ext>
                  </a:extLst>
                </a:gridCol>
                <a:gridCol w="1150912">
                  <a:extLst>
                    <a:ext uri="{9D8B030D-6E8A-4147-A177-3AD203B41FA5}">
                      <a16:colId xmlns:a16="http://schemas.microsoft.com/office/drawing/2014/main" val="2334880248"/>
                    </a:ext>
                  </a:extLst>
                </a:gridCol>
              </a:tblGrid>
              <a:tr h="53572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Calendar 2023 Offertory - breakdown by count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97442"/>
                  </a:ext>
                </a:extLst>
              </a:tr>
              <a:tr h="5357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Top 20%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Next 20%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Next 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Next 20%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Balance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531829"/>
                  </a:ext>
                </a:extLst>
              </a:tr>
              <a:tr h="535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$436,801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$251,540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$100,472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$54,947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$19,744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$10,098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5226046"/>
                  </a:ext>
                </a:extLst>
              </a:tr>
              <a:tr h="53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58%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1526228"/>
                  </a:ext>
                </a:extLst>
              </a:tr>
              <a:tr h="350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5428008"/>
                  </a:ext>
                </a:extLst>
              </a:tr>
              <a:tr h="53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Median age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4432779"/>
                  </a:ext>
                </a:extLst>
              </a:tr>
              <a:tr h="535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Average age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351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34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C1F0-3D05-F6A7-7890-FADFE393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Demographics – Parish Age profile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245936E-C28A-705E-CDF7-4625E0B35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596237"/>
              </p:ext>
            </p:extLst>
          </p:nvPr>
        </p:nvGraphicFramePr>
        <p:xfrm>
          <a:off x="2692866" y="2097247"/>
          <a:ext cx="6820250" cy="3665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9985">
                  <a:extLst>
                    <a:ext uri="{9D8B030D-6E8A-4147-A177-3AD203B41FA5}">
                      <a16:colId xmlns:a16="http://schemas.microsoft.com/office/drawing/2014/main" val="2031063149"/>
                    </a:ext>
                  </a:extLst>
                </a:gridCol>
                <a:gridCol w="670961">
                  <a:extLst>
                    <a:ext uri="{9D8B030D-6E8A-4147-A177-3AD203B41FA5}">
                      <a16:colId xmlns:a16="http://schemas.microsoft.com/office/drawing/2014/main" val="811139251"/>
                    </a:ext>
                  </a:extLst>
                </a:gridCol>
                <a:gridCol w="999304">
                  <a:extLst>
                    <a:ext uri="{9D8B030D-6E8A-4147-A177-3AD203B41FA5}">
                      <a16:colId xmlns:a16="http://schemas.microsoft.com/office/drawing/2014/main" val="899375514"/>
                    </a:ext>
                  </a:extLst>
                </a:gridCol>
              </a:tblGrid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St. Michael's Parish Age Distribution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Count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3822620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Greatest Generation – born 1901-1924.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925389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Silent Generation – born 1925-1945.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28.5%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9465437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Baby Boomer Generation – born 1946-1964.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401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46.3%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8336817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Generation X – born 1965-1979.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128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14.8%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7933641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Millennials – born 1980-1994.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9.8%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978616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Generation Z – born 1995-2012.</a:t>
                      </a:r>
                      <a:endParaRPr lang="en-US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1054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>
                          <a:effectLst/>
                        </a:rPr>
                        <a:t>Gen Alpha – born 2013 – 2025.</a:t>
                      </a:r>
                      <a:endParaRPr lang="nn-NO" sz="1600" b="0" i="0" u="none" strike="noStrike">
                        <a:solidFill>
                          <a:srgbClr val="20212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6192743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867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100.0%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420465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Average age = years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67.4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9164742"/>
                  </a:ext>
                </a:extLst>
              </a:tr>
              <a:tr h="33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Median Age =  years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92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40EE-266F-65A2-94F0-89D4F487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72018-6635-651D-88CE-89643F647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We</a:t>
            </a:r>
            <a:r>
              <a:rPr lang="en-US" dirty="0"/>
              <a:t> have some challenges.</a:t>
            </a:r>
          </a:p>
          <a:p>
            <a:r>
              <a:rPr lang="en-US" dirty="0"/>
              <a:t>What can the future look like?</a:t>
            </a:r>
          </a:p>
          <a:p>
            <a:r>
              <a:rPr lang="en-US" dirty="0"/>
              <a:t>What do we do to get there?</a:t>
            </a:r>
          </a:p>
          <a:p>
            <a:pPr marL="0" indent="0">
              <a:buNone/>
            </a:pPr>
            <a:r>
              <a:rPr lang="en-US" sz="4400" dirty="0"/>
              <a:t>Questions? Comments?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1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4751-C473-9246-51E8-07BA1DC7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807" y="365126"/>
            <a:ext cx="7373924" cy="60799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St. Michael’s School Funding 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30488B-41DC-F2B2-4E24-BC6D1F3E13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480064"/>
              </p:ext>
            </p:extLst>
          </p:nvPr>
        </p:nvGraphicFramePr>
        <p:xfrm>
          <a:off x="570451" y="864065"/>
          <a:ext cx="10766571" cy="479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904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5EFCD-4750-0C03-BE1A-6A248666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3 Years Operating Results (summary) FY ‘23-21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8B4D293-0751-9557-A98F-CDEE2BADD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769915"/>
              </p:ext>
            </p:extLst>
          </p:nvPr>
        </p:nvGraphicFramePr>
        <p:xfrm>
          <a:off x="1216404" y="2072080"/>
          <a:ext cx="9437613" cy="3582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390">
                  <a:extLst>
                    <a:ext uri="{9D8B030D-6E8A-4147-A177-3AD203B41FA5}">
                      <a16:colId xmlns:a16="http://schemas.microsoft.com/office/drawing/2014/main" val="4217415925"/>
                    </a:ext>
                  </a:extLst>
                </a:gridCol>
                <a:gridCol w="1365524">
                  <a:extLst>
                    <a:ext uri="{9D8B030D-6E8A-4147-A177-3AD203B41FA5}">
                      <a16:colId xmlns:a16="http://schemas.microsoft.com/office/drawing/2014/main" val="3931381177"/>
                    </a:ext>
                  </a:extLst>
                </a:gridCol>
                <a:gridCol w="1423632">
                  <a:extLst>
                    <a:ext uri="{9D8B030D-6E8A-4147-A177-3AD203B41FA5}">
                      <a16:colId xmlns:a16="http://schemas.microsoft.com/office/drawing/2014/main" val="323055152"/>
                    </a:ext>
                  </a:extLst>
                </a:gridCol>
                <a:gridCol w="1118569">
                  <a:extLst>
                    <a:ext uri="{9D8B030D-6E8A-4147-A177-3AD203B41FA5}">
                      <a16:colId xmlns:a16="http://schemas.microsoft.com/office/drawing/2014/main" val="1608367698"/>
                    </a:ext>
                  </a:extLst>
                </a:gridCol>
                <a:gridCol w="1220256">
                  <a:extLst>
                    <a:ext uri="{9D8B030D-6E8A-4147-A177-3AD203B41FA5}">
                      <a16:colId xmlns:a16="http://schemas.microsoft.com/office/drawing/2014/main" val="4118388552"/>
                    </a:ext>
                  </a:extLst>
                </a:gridCol>
                <a:gridCol w="1147621">
                  <a:extLst>
                    <a:ext uri="{9D8B030D-6E8A-4147-A177-3AD203B41FA5}">
                      <a16:colId xmlns:a16="http://schemas.microsoft.com/office/drawing/2014/main" val="2560837378"/>
                    </a:ext>
                  </a:extLst>
                </a:gridCol>
                <a:gridCol w="1147621">
                  <a:extLst>
                    <a:ext uri="{9D8B030D-6E8A-4147-A177-3AD203B41FA5}">
                      <a16:colId xmlns:a16="http://schemas.microsoft.com/office/drawing/2014/main" val="2897749635"/>
                    </a:ext>
                  </a:extLst>
                </a:gridCol>
              </a:tblGrid>
              <a:tr h="4921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Operating Summary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Fiscal Year '23 ending June 30, 2023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Fiscal Year '22 ending June 30, 2022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296617"/>
                  </a:ext>
                </a:extLst>
              </a:tr>
              <a:tr h="601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YTD -12 months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Income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Expense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Net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Income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Expense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Net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9113659"/>
                  </a:ext>
                </a:extLst>
              </a:tr>
              <a:tr h="492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Church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$565,339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$456,703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$108,636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$549,357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$373,249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$176,108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7071288"/>
                  </a:ext>
                </a:extLst>
              </a:tr>
              <a:tr h="492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School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$576,359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$686,418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($110,059)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$451,899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$617,529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($165,631)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015170"/>
                  </a:ext>
                </a:extLst>
              </a:tr>
              <a:tr h="5195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Total: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$1,141,698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$1,143,120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($1,423)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$1,001,256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$990,778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$10,477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73036"/>
                  </a:ext>
                </a:extLst>
              </a:tr>
              <a:tr h="492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Add: Depreciation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$44,883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$46,531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567655"/>
                  </a:ext>
                </a:extLst>
              </a:tr>
              <a:tr h="4921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EBITDA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$43,460 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$57,009 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9754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36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F3E1-AC6D-7829-F611-E37203C8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 Michael’s P &amp; L – Current year and FY ‘23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BD147E-7FD1-B2BE-EC7F-40D807FE7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683068"/>
              </p:ext>
            </p:extLst>
          </p:nvPr>
        </p:nvGraphicFramePr>
        <p:xfrm>
          <a:off x="478172" y="1749882"/>
          <a:ext cx="9311778" cy="2343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0596">
                  <a:extLst>
                    <a:ext uri="{9D8B030D-6E8A-4147-A177-3AD203B41FA5}">
                      <a16:colId xmlns:a16="http://schemas.microsoft.com/office/drawing/2014/main" val="3964589278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310240398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3078407172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2592864253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1053013657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2471035489"/>
                    </a:ext>
                  </a:extLst>
                </a:gridCol>
                <a:gridCol w="1110197">
                  <a:extLst>
                    <a:ext uri="{9D8B030D-6E8A-4147-A177-3AD203B41FA5}">
                      <a16:colId xmlns:a16="http://schemas.microsoft.com/office/drawing/2014/main" val="3414359221"/>
                    </a:ext>
                  </a:extLst>
                </a:gridCol>
              </a:tblGrid>
              <a:tr h="485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Operating Summary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2024 thru November 2023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2023 - same period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351646"/>
                  </a:ext>
                </a:extLst>
              </a:tr>
              <a:tr h="585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YTD -5 months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Income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Expense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Net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7878733"/>
                  </a:ext>
                </a:extLst>
              </a:tr>
              <a:tr h="416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Church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$230,380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$211,759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$18,621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$216,457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$176,026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$40,431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474669"/>
                  </a:ext>
                </a:extLst>
              </a:tr>
              <a:tr h="416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School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$318,334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$290,519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$27,815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$355,903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$287,787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$68,116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500590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Net: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$548,714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$502,277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$46,436 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$572,360 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$463,813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$108,547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271757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AEC99E6-7A42-6217-66EE-1672A09036F8}"/>
              </a:ext>
            </a:extLst>
          </p:cNvPr>
          <p:cNvSpPr txBox="1"/>
          <p:nvPr/>
        </p:nvSpPr>
        <p:spPr>
          <a:xfrm>
            <a:off x="1283516" y="4420998"/>
            <a:ext cx="8959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Fiscal Year 2023, ending June 30, 2023, had an operating loss of $1,659.22.</a:t>
            </a:r>
          </a:p>
        </p:txBody>
      </p:sp>
    </p:spTree>
    <p:extLst>
      <p:ext uri="{BB962C8B-B14F-4D97-AF65-F5344CB8AC3E}">
        <p14:creationId xmlns:p14="http://schemas.microsoft.com/office/powerpoint/2010/main" val="220728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73A4-314F-E013-2942-39D34A03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Parish Support for St. Michael’s School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C116E7-DA78-FF15-7315-C4481A00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797891"/>
              </p:ext>
            </p:extLst>
          </p:nvPr>
        </p:nvGraphicFramePr>
        <p:xfrm>
          <a:off x="604006" y="2667698"/>
          <a:ext cx="10603685" cy="2751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9997">
                  <a:extLst>
                    <a:ext uri="{9D8B030D-6E8A-4147-A177-3AD203B41FA5}">
                      <a16:colId xmlns:a16="http://schemas.microsoft.com/office/drawing/2014/main" val="309742880"/>
                    </a:ext>
                  </a:extLst>
                </a:gridCol>
                <a:gridCol w="1213540">
                  <a:extLst>
                    <a:ext uri="{9D8B030D-6E8A-4147-A177-3AD203B41FA5}">
                      <a16:colId xmlns:a16="http://schemas.microsoft.com/office/drawing/2014/main" val="3566479766"/>
                    </a:ext>
                  </a:extLst>
                </a:gridCol>
                <a:gridCol w="1232040">
                  <a:extLst>
                    <a:ext uri="{9D8B030D-6E8A-4147-A177-3AD203B41FA5}">
                      <a16:colId xmlns:a16="http://schemas.microsoft.com/office/drawing/2014/main" val="1828129776"/>
                    </a:ext>
                  </a:extLst>
                </a:gridCol>
                <a:gridCol w="1154345">
                  <a:extLst>
                    <a:ext uri="{9D8B030D-6E8A-4147-A177-3AD203B41FA5}">
                      <a16:colId xmlns:a16="http://schemas.microsoft.com/office/drawing/2014/main" val="640244298"/>
                    </a:ext>
                  </a:extLst>
                </a:gridCol>
                <a:gridCol w="1169144">
                  <a:extLst>
                    <a:ext uri="{9D8B030D-6E8A-4147-A177-3AD203B41FA5}">
                      <a16:colId xmlns:a16="http://schemas.microsoft.com/office/drawing/2014/main" val="3392401788"/>
                    </a:ext>
                  </a:extLst>
                </a:gridCol>
                <a:gridCol w="1213540">
                  <a:extLst>
                    <a:ext uri="{9D8B030D-6E8A-4147-A177-3AD203B41FA5}">
                      <a16:colId xmlns:a16="http://schemas.microsoft.com/office/drawing/2014/main" val="4208539233"/>
                    </a:ext>
                  </a:extLst>
                </a:gridCol>
                <a:gridCol w="1228340">
                  <a:extLst>
                    <a:ext uri="{9D8B030D-6E8A-4147-A177-3AD203B41FA5}">
                      <a16:colId xmlns:a16="http://schemas.microsoft.com/office/drawing/2014/main" val="2188691812"/>
                    </a:ext>
                  </a:extLst>
                </a:gridCol>
                <a:gridCol w="1272739">
                  <a:extLst>
                    <a:ext uri="{9D8B030D-6E8A-4147-A177-3AD203B41FA5}">
                      <a16:colId xmlns:a16="http://schemas.microsoft.com/office/drawing/2014/main" val="3576222124"/>
                    </a:ext>
                  </a:extLst>
                </a:gridCol>
              </a:tblGrid>
              <a:tr h="563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‘23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‘22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FY ‘21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FY ’20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‘19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FY ‘18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Average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342515"/>
                  </a:ext>
                </a:extLst>
              </a:tr>
              <a:tr h="541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Implicit Subsidy</a:t>
                      </a:r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($110,041)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($166,910)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($168,634)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($147,927)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($154,656)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($109,185)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($142,892)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1168345"/>
                  </a:ext>
                </a:extLst>
              </a:tr>
              <a:tr h="541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5235034"/>
                  </a:ext>
                </a:extLst>
              </a:tr>
              <a:tr h="541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Offertory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$473,494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$464,235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$444,470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$451,362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$461,507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$472,055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2136647"/>
                  </a:ext>
                </a:extLst>
              </a:tr>
              <a:tr h="56385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 of Offertory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-23%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-36%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-38%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-33%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-34%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-23%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-31.1%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421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3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404-507D-A2EE-D3FC-3D3D0D6F0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Revenues, Costs, Labor Trends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CFD406-F802-54A8-ABC7-4052C5C86E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1269"/>
              </p:ext>
            </p:extLst>
          </p:nvPr>
        </p:nvGraphicFramePr>
        <p:xfrm>
          <a:off x="905312" y="1284739"/>
          <a:ext cx="9874541" cy="322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DDC946-385E-3A4E-2CB6-5716EEF2E592}"/>
              </a:ext>
            </a:extLst>
          </p:cNvPr>
          <p:cNvSpPr txBox="1"/>
          <p:nvPr/>
        </p:nvSpPr>
        <p:spPr>
          <a:xfrm>
            <a:off x="2231472" y="4899171"/>
            <a:ext cx="8405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Facts: (averages FY ’18 through FY ’24 (budget)).</a:t>
            </a:r>
          </a:p>
          <a:p>
            <a:r>
              <a:rPr lang="en-US" dirty="0"/>
              <a:t>Utility costs grow at 8 % per year and represent 6.4% of revenue.</a:t>
            </a:r>
          </a:p>
          <a:p>
            <a:r>
              <a:rPr lang="en-US" dirty="0"/>
              <a:t>Labor costs grow at 6.4% per year and represent 70.4% of revenue.</a:t>
            </a:r>
          </a:p>
          <a:p>
            <a:r>
              <a:rPr lang="en-US" dirty="0"/>
              <a:t>Revenues grow at 5.8% per year.</a:t>
            </a:r>
          </a:p>
          <a:p>
            <a:r>
              <a:rPr lang="en-US" dirty="0"/>
              <a:t>Costs grow at 5.9% per year.</a:t>
            </a:r>
          </a:p>
        </p:txBody>
      </p:sp>
    </p:spTree>
    <p:extLst>
      <p:ext uri="{BB962C8B-B14F-4D97-AF65-F5344CB8AC3E}">
        <p14:creationId xmlns:p14="http://schemas.microsoft.com/office/powerpoint/2010/main" val="379291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E89A-439D-F049-9507-E150517E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Enrollment Trends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653691-9BAA-191D-1084-AA199BC1E1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664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3D4B6-E6FD-B684-4C96-50B3DD0E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/>
          <a:lstStyle/>
          <a:p>
            <a:pPr algn="ctr"/>
            <a:r>
              <a:rPr lang="en-US" dirty="0"/>
              <a:t>Offertories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EA3356-991B-621E-126E-20D353084E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804361"/>
              </p:ext>
            </p:extLst>
          </p:nvPr>
        </p:nvGraphicFramePr>
        <p:xfrm>
          <a:off x="1098957" y="1334613"/>
          <a:ext cx="8128933" cy="3044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FB892D-1B37-BCF2-62A3-FE7A3B1EF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6672"/>
              </p:ext>
            </p:extLst>
          </p:nvPr>
        </p:nvGraphicFramePr>
        <p:xfrm>
          <a:off x="2268814" y="4871128"/>
          <a:ext cx="5422900" cy="102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06175017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3661419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62646792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843548213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228399763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 Months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Year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Collections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Difference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% Change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155967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Avg. FY '17 thru '23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$234,386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29105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(FY'24) July -Dec.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2023-2024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$236,711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$2,325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91287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(FY'23) July - Dec.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2021-2022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$227,042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$9,670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23460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(FY'23) July -Dec.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Budget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$247,309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($10,598)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-4.3%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3250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58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0F83F-7FCF-698F-9917-B0185D85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0" y="365126"/>
            <a:ext cx="9966121" cy="45699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Parish Demographics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93BFDCE-D76A-599F-25A8-4EB75FAAFB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668549"/>
              </p:ext>
            </p:extLst>
          </p:nvPr>
        </p:nvGraphicFramePr>
        <p:xfrm>
          <a:off x="511728" y="1493240"/>
          <a:ext cx="5584272" cy="283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0B32E4C-79C0-DDC9-256C-7AFFDEBE84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580643"/>
              </p:ext>
            </p:extLst>
          </p:nvPr>
        </p:nvGraphicFramePr>
        <p:xfrm>
          <a:off x="6300131" y="214967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EAB62F-E6D1-60A0-62D1-D8891C91CD71}"/>
              </a:ext>
            </a:extLst>
          </p:cNvPr>
          <p:cNvSpPr txBox="1"/>
          <p:nvPr/>
        </p:nvSpPr>
        <p:spPr>
          <a:xfrm>
            <a:off x="1543574" y="5419288"/>
            <a:ext cx="4060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Monthly Mass attendance for calendar 2023 is 19.1% greater than calendar 2022.</a:t>
            </a:r>
          </a:p>
        </p:txBody>
      </p:sp>
    </p:spTree>
    <p:extLst>
      <p:ext uri="{BB962C8B-B14F-4D97-AF65-F5344CB8AC3E}">
        <p14:creationId xmlns:p14="http://schemas.microsoft.com/office/powerpoint/2010/main" val="12787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5428</TotalTime>
  <Words>687</Words>
  <Application>Microsoft Macintosh PowerPoint</Application>
  <PresentationFormat>Widescreen</PresentationFormat>
  <Paragraphs>243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St. Michael The Archangel Home and School Parents</vt:lpstr>
      <vt:lpstr>St. Michael’s School Funding Sources</vt:lpstr>
      <vt:lpstr>3 Years Operating Results (summary) FY ‘23-21 </vt:lpstr>
      <vt:lpstr>St. Michael’s P &amp; L – Current year and FY ‘23</vt:lpstr>
      <vt:lpstr>Parish Support for St. Michael’s School</vt:lpstr>
      <vt:lpstr>Revenues, Costs, Labor Trends </vt:lpstr>
      <vt:lpstr>Enrollment Trends</vt:lpstr>
      <vt:lpstr>Offertories</vt:lpstr>
      <vt:lpstr>Parish Demographics</vt:lpstr>
      <vt:lpstr>Giving (Offertory) Demographics</vt:lpstr>
      <vt:lpstr>Demographics – Parish Age profile</vt:lpstr>
      <vt:lpstr>What’s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Michael The Archangel Home and School Parents</dc:title>
  <dc:creator>Mike Pigorsh</dc:creator>
  <cp:lastModifiedBy>Jessica Scism</cp:lastModifiedBy>
  <cp:revision>14</cp:revision>
  <cp:lastPrinted>2024-02-13T21:28:41Z</cp:lastPrinted>
  <dcterms:created xsi:type="dcterms:W3CDTF">2024-01-04T15:04:27Z</dcterms:created>
  <dcterms:modified xsi:type="dcterms:W3CDTF">2024-02-19T16:57:11Z</dcterms:modified>
</cp:coreProperties>
</file>